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sldIdLst>
    <p:sldId id="261" r:id="rId2"/>
    <p:sldId id="262" r:id="rId3"/>
    <p:sldId id="286" r:id="rId4"/>
    <p:sldId id="263" r:id="rId5"/>
    <p:sldId id="264" r:id="rId6"/>
    <p:sldId id="265" r:id="rId7"/>
    <p:sldId id="266" r:id="rId8"/>
    <p:sldId id="267" r:id="rId9"/>
    <p:sldId id="268" r:id="rId10"/>
    <p:sldId id="287" r:id="rId11"/>
    <p:sldId id="269" r:id="rId12"/>
    <p:sldId id="270" r:id="rId13"/>
    <p:sldId id="271" r:id="rId14"/>
    <p:sldId id="272" r:id="rId15"/>
    <p:sldId id="273" r:id="rId16"/>
    <p:sldId id="274" r:id="rId17"/>
    <p:sldId id="28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8001"/>
    <a:srgbClr val="FF2549"/>
    <a:srgbClr val="007033"/>
    <a:srgbClr val="9EFF29"/>
    <a:srgbClr val="C33A1F"/>
    <a:srgbClr val="003635"/>
    <a:srgbClr val="D6370C"/>
    <a:srgbClr val="1D3A00"/>
    <a:srgbClr val="FF856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1026" y="-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946" y="2905432"/>
            <a:ext cx="7079227" cy="1533836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24" y="2168018"/>
            <a:ext cx="6939116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534051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86347"/>
            <a:ext cx="8246070" cy="339212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14" y="443407"/>
            <a:ext cx="7070176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73" y="1177436"/>
            <a:ext cx="709397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52974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505" y="177350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5" y="224590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626" y="177350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626" y="224590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71934" y="162047"/>
            <a:ext cx="7772400" cy="1366906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 algn="ctr"/>
            <a:r>
              <a:rPr b="1"/>
              <a:t>COMMUNICATION FOR HEALTH EDUCATION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0" y="4297472"/>
            <a:ext cx="7772400" cy="696521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lvl="0">
              <a:defRPr/>
            </a:lvl1pPr>
          </a:lstStyle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Dr M.V .Ajithkumar  M.D (</a:t>
            </a:r>
            <a:r>
              <a:rPr lang="en-US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Hom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Professor &amp; Head Dept of Community Medicine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51008"/>
            <a:ext cx="8246070" cy="32274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One way communication (Didactic Method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Two way communication (Socratic Method)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Verbal </a:t>
            </a:r>
            <a:r>
              <a:rPr lang="en-US" dirty="0" smtClean="0">
                <a:solidFill>
                  <a:srgbClr val="0000CC"/>
                </a:solidFill>
              </a:rPr>
              <a:t>communication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Non </a:t>
            </a:r>
            <a:r>
              <a:rPr lang="en-US" dirty="0" smtClean="0">
                <a:solidFill>
                  <a:srgbClr val="0000CC"/>
                </a:solidFill>
              </a:rPr>
              <a:t>– verbal communication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Formal </a:t>
            </a:r>
            <a:r>
              <a:rPr lang="en-US" dirty="0" smtClean="0">
                <a:solidFill>
                  <a:srgbClr val="0000CC"/>
                </a:solidFill>
              </a:rPr>
              <a:t>and informal communication 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Visual </a:t>
            </a:r>
            <a:r>
              <a:rPr lang="en-US" dirty="0" smtClean="0">
                <a:solidFill>
                  <a:srgbClr val="0000CC"/>
                </a:solidFill>
              </a:rPr>
              <a:t>communication 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Telecommunication and internet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endParaRPr lang="en-US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TYPES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1. One way communication (Didactic Method)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- knowledge is imposed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- Learning is authoritative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- Little audience participation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- No feedback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- does not influence human behaviour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607337"/>
            <a:ext cx="8229600" cy="244078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2. Two way communication (Socratic Method)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3. Verbal communication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4. Non – verbal communication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5. Formal and informal communication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40170" y="1488604"/>
            <a:ext cx="8229600" cy="365489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6. Visual communication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The visual forms of communication comprise: charts and graphs , pictograms, tables, maps, posters. </a:t>
            </a:r>
            <a:endParaRPr lang="en-US" dirty="0" smtClean="0">
              <a:solidFill>
                <a:srgbClr val="0000CC"/>
              </a:solidFill>
            </a:endParaRPr>
          </a:p>
          <a:p>
            <a:pPr lvl="0">
              <a:buNone/>
            </a:pPr>
            <a:endParaRPr>
              <a:solidFill>
                <a:srgbClr val="0000CC"/>
              </a:solidFill>
            </a:endParaRP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7. Telecommunication and internet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</a:t>
            </a:r>
            <a:r>
              <a:rPr smtClean="0">
                <a:solidFill>
                  <a:srgbClr val="0000CC"/>
                </a:solidFill>
              </a:rPr>
              <a:t>Telecommunication </a:t>
            </a:r>
            <a:r>
              <a:rPr>
                <a:solidFill>
                  <a:srgbClr val="0000CC"/>
                </a:solidFill>
              </a:rPr>
              <a:t>is the process of communication over distant using electromagnetic instruments designed for the purpose. Radio, TV, Internet etc. are mass communication media.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/>
              <a:t>BARRIERS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821651"/>
            <a:ext cx="8229600" cy="229886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Physiological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Psychological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Environmental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Cultural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857238"/>
            <a:ext cx="8229600" cy="85725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HEALTH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1607337"/>
            <a:ext cx="8229600" cy="192882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/>
          </a:p>
          <a:p>
            <a:pPr lvl="0">
              <a:buNone/>
            </a:pPr>
            <a:r>
              <a:rPr/>
              <a:t>          </a:t>
            </a:r>
            <a:r>
              <a:rPr>
                <a:solidFill>
                  <a:srgbClr val="0000CC"/>
                </a:solidFill>
              </a:rPr>
              <a:t>Health is a concern of everyone for everyone. Health </a:t>
            </a:r>
            <a:r>
              <a:rPr smtClean="0">
                <a:solidFill>
                  <a:srgbClr val="0000CC"/>
                </a:solidFill>
              </a:rPr>
              <a:t>communication</a:t>
            </a:r>
            <a:r>
              <a:rPr lang="en-US" dirty="0" smtClean="0">
                <a:solidFill>
                  <a:srgbClr val="0000CC"/>
                </a:solidFill>
              </a:rPr>
              <a:t> is</a:t>
            </a:r>
            <a:r>
              <a:rPr smtClean="0">
                <a:solidFill>
                  <a:srgbClr val="0000CC"/>
                </a:solidFill>
              </a:rPr>
              <a:t> </a:t>
            </a:r>
            <a:r>
              <a:rPr>
                <a:solidFill>
                  <a:srgbClr val="0000CC"/>
                </a:solidFill>
              </a:rPr>
              <a:t>therefore an important area of communication.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803660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/>
              <a:t>Functions </a:t>
            </a:r>
            <a:r>
              <a:rPr lang="en-US" b="1" dirty="0" smtClean="0"/>
              <a:t>o</a:t>
            </a:r>
            <a:r>
              <a:rPr b="1" smtClean="0"/>
              <a:t>f </a:t>
            </a:r>
            <a:r>
              <a:rPr b="1"/>
              <a:t>Health Communication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768072"/>
            <a:ext cx="8229600" cy="33754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Information.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Education. </a:t>
            </a:r>
          </a:p>
          <a:p>
            <a:pPr marL="514350" lvl="0" indent="-514350">
              <a:buFont typeface="Calibri"/>
              <a:buAutoNum type="arabicPeriod"/>
            </a:pPr>
            <a:r>
              <a:rPr smtClean="0">
                <a:solidFill>
                  <a:srgbClr val="0000CC"/>
                </a:solidFill>
              </a:rPr>
              <a:t>Motivation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lvl="0" indent="-514350">
              <a:buFont typeface="Calibri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Persuasion </a:t>
            </a:r>
            <a:r>
              <a:rPr lang="en-US" dirty="0" smtClean="0">
                <a:solidFill>
                  <a:srgbClr val="0000CC"/>
                </a:solidFill>
              </a:rPr>
              <a:t>:</a:t>
            </a:r>
          </a:p>
          <a:p>
            <a:pPr marL="514350" lvl="0" indent="-514350">
              <a:buFont typeface="Calibri"/>
              <a:buAutoNum type="arabicPeriod"/>
            </a:pPr>
            <a:r>
              <a:rPr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Counselling</a:t>
            </a:r>
            <a:r>
              <a:rPr lang="en-US" dirty="0" smtClean="0">
                <a:solidFill>
                  <a:srgbClr val="0000CC"/>
                </a:solidFill>
              </a:rPr>
              <a:t> :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</a:rPr>
              <a:t>6. </a:t>
            </a:r>
            <a:r>
              <a:rPr lang="en-US" dirty="0" smtClean="0">
                <a:solidFill>
                  <a:srgbClr val="0000CC"/>
                </a:solidFill>
              </a:rPr>
              <a:t>   Raising </a:t>
            </a:r>
            <a:r>
              <a:rPr lang="en-US" dirty="0" smtClean="0">
                <a:solidFill>
                  <a:srgbClr val="0000CC"/>
                </a:solidFill>
              </a:rPr>
              <a:t>morale. 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</a:rPr>
              <a:t>7. </a:t>
            </a:r>
            <a:r>
              <a:rPr lang="en-US" dirty="0" smtClean="0">
                <a:solidFill>
                  <a:srgbClr val="0000CC"/>
                </a:solidFill>
              </a:rPr>
              <a:t>  Health </a:t>
            </a:r>
            <a:r>
              <a:rPr lang="en-US" dirty="0" smtClean="0">
                <a:solidFill>
                  <a:srgbClr val="0000CC"/>
                </a:solidFill>
              </a:rPr>
              <a:t>development . </a:t>
            </a:r>
          </a:p>
          <a:p>
            <a:pPr lvl="0">
              <a:buNone/>
            </a:pPr>
            <a:r>
              <a:rPr lang="en-US" dirty="0" smtClean="0">
                <a:solidFill>
                  <a:srgbClr val="0000CC"/>
                </a:solidFill>
              </a:rPr>
              <a:t>8. </a:t>
            </a:r>
            <a:r>
              <a:rPr lang="en-US" dirty="0" smtClean="0">
                <a:solidFill>
                  <a:srgbClr val="0000CC"/>
                </a:solidFill>
              </a:rPr>
              <a:t>  Organization</a:t>
            </a:r>
            <a:r>
              <a:rPr lang="en-US" dirty="0" smtClean="0">
                <a:solidFill>
                  <a:srgbClr val="0000CC"/>
                </a:solidFill>
              </a:rPr>
              <a:t>. </a:t>
            </a:r>
          </a:p>
          <a:p>
            <a:pPr marL="514350" lvl="0" indent="-514350">
              <a:buFont typeface="Calibri"/>
              <a:buAutoNum type="arabicPeriod"/>
            </a:pPr>
            <a:endParaRPr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3.Motivation 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It’s </a:t>
            </a:r>
            <a:r>
              <a:rPr lang="en-US" dirty="0" smtClean="0">
                <a:solidFill>
                  <a:srgbClr val="0000CC"/>
                </a:solidFill>
              </a:rPr>
              <a:t>the power that drives a person from within to act. Motivation includes 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- stages  </a:t>
            </a:r>
            <a:r>
              <a:rPr lang="en-US" dirty="0" smtClean="0">
                <a:solidFill>
                  <a:srgbClr val="0000CC"/>
                </a:solidFill>
              </a:rPr>
              <a:t>of </a:t>
            </a:r>
            <a:r>
              <a:rPr lang="en-US" dirty="0" smtClean="0">
                <a:solidFill>
                  <a:srgbClr val="0000CC"/>
                </a:solidFill>
              </a:rPr>
              <a:t>interest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- evaluation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-decision </a:t>
            </a:r>
            <a:r>
              <a:rPr lang="en-US" dirty="0" smtClean="0">
                <a:solidFill>
                  <a:srgbClr val="0000CC"/>
                </a:solidFill>
              </a:rPr>
              <a:t>making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Motivation may not be long -  </a:t>
            </a:r>
            <a:r>
              <a:rPr lang="en-US" dirty="0" smtClean="0">
                <a:solidFill>
                  <a:srgbClr val="0000CC"/>
                </a:solidFill>
              </a:rPr>
              <a:t>lasting</a:t>
            </a: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it may diminish with lapse of time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4. Persuasion 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 smtClean="0">
                <a:solidFill>
                  <a:srgbClr val="0000CC"/>
                </a:solidFill>
              </a:rPr>
              <a:t>Presuasion </a:t>
            </a:r>
            <a:r>
              <a:rPr>
                <a:solidFill>
                  <a:srgbClr val="0000CC"/>
                </a:solidFill>
              </a:rPr>
              <a:t>is the art of winning friends and influencing people</a:t>
            </a:r>
            <a:r>
              <a:rPr smtClean="0">
                <a:solidFill>
                  <a:srgbClr val="0000CC"/>
                </a:solidFill>
              </a:rPr>
              <a:t>.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lvl="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  <a:r>
              <a:rPr smtClean="0">
                <a:solidFill>
                  <a:srgbClr val="0000CC"/>
                </a:solidFill>
              </a:rPr>
              <a:t> </a:t>
            </a:r>
            <a:r>
              <a:rPr>
                <a:solidFill>
                  <a:srgbClr val="0000CC"/>
                </a:solidFill>
              </a:rPr>
              <a:t>Persuasion is a conscious attempt by one individual to change or influence the general </a:t>
            </a:r>
            <a:r>
              <a:rPr smtClean="0">
                <a:solidFill>
                  <a:srgbClr val="0000CC"/>
                </a:solidFill>
              </a:rPr>
              <a:t>belie</a:t>
            </a:r>
            <a:r>
              <a:rPr lang="en-US" dirty="0" smtClean="0">
                <a:solidFill>
                  <a:srgbClr val="0000CC"/>
                </a:solidFill>
              </a:rPr>
              <a:t>f</a:t>
            </a:r>
            <a:r>
              <a:rPr smtClean="0">
                <a:solidFill>
                  <a:srgbClr val="0000CC"/>
                </a:solidFill>
              </a:rPr>
              <a:t>s</a:t>
            </a:r>
            <a:r>
              <a:rPr>
                <a:solidFill>
                  <a:srgbClr val="0000CC"/>
                </a:solidFill>
              </a:rPr>
              <a:t>, understanding, values and behaviour of the another individual or group individuals in some desired way.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        </a:t>
            </a:r>
            <a:r>
              <a:rPr smtClean="0">
                <a:solidFill>
                  <a:srgbClr val="0000CC"/>
                </a:solidFill>
              </a:rPr>
              <a:t> </a:t>
            </a:r>
            <a:r>
              <a:rPr>
                <a:solidFill>
                  <a:srgbClr val="0000CC"/>
                </a:solidFill>
              </a:rPr>
              <a:t>Presuasion can change life style and modify the risk factors of disease.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5.Counselling 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mtClean="0">
                <a:solidFill>
                  <a:srgbClr val="0000CC"/>
                </a:solidFill>
              </a:rPr>
              <a:t>Counselling </a:t>
            </a:r>
            <a:r>
              <a:rPr>
                <a:solidFill>
                  <a:srgbClr val="0000CC"/>
                </a:solidFill>
              </a:rPr>
              <a:t>is a process that can be understand better and deal with their problems and communicate better with those with whom they are emotionally involved.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Counselling is different from advising. It implies choice not force.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500180"/>
            <a:ext cx="8229600" cy="3214710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r>
              <a:rPr/>
              <a:t>        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process necessary to pave way for desired changes in human behaviour, and informed individual and community participation to achieve predetermined goals</a:t>
            </a:r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964395"/>
            <a:ext cx="8229600" cy="369691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A counselling should be able to :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- To communicate information.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- To gain trust of people.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-  To listen sympathetically to people who are anxious, distressed and possibly hostile.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- To understand other preson’s feeling and to respond to them in such a way that the other person can feel. 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- To help people reduce resolves their problems.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768073"/>
            <a:ext cx="8229600" cy="201216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6. Raising morale.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7. Health development 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8. Organization.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71472" y="1763316"/>
            <a:ext cx="8229600" cy="284441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b="1">
                <a:solidFill>
                  <a:srgbClr val="0000CC"/>
                </a:solidFill>
              </a:rPr>
              <a:t>Alma – Ata declaration : </a:t>
            </a:r>
          </a:p>
          <a:p>
            <a:pPr lvl="0">
              <a:buNone/>
            </a:pPr>
            <a:r>
              <a:rPr b="1">
                <a:solidFill>
                  <a:srgbClr val="0000CC"/>
                </a:solidFill>
              </a:rPr>
              <a:t>    </a:t>
            </a:r>
            <a:r>
              <a:rPr>
                <a:solidFill>
                  <a:srgbClr val="0000CC"/>
                </a:solidFill>
              </a:rPr>
              <a:t>      The declaration of Alma – Ata (1978) by emphasizing the need for “individual and community participation”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 </a:t>
            </a:r>
            <a:r>
              <a:rPr smtClean="0">
                <a:solidFill>
                  <a:srgbClr val="0000CC"/>
                </a:solidFill>
              </a:rPr>
              <a:t>“</a:t>
            </a:r>
            <a:r>
              <a:rPr lang="en-US" dirty="0" smtClean="0">
                <a:solidFill>
                  <a:srgbClr val="0000CC"/>
                </a:solidFill>
              </a:rPr>
              <a:t>A</a:t>
            </a:r>
            <a:r>
              <a:rPr smtClean="0">
                <a:solidFill>
                  <a:srgbClr val="0000CC"/>
                </a:solidFill>
              </a:rPr>
              <a:t> </a:t>
            </a:r>
            <a:r>
              <a:rPr>
                <a:solidFill>
                  <a:srgbClr val="0000CC"/>
                </a:solidFill>
              </a:rPr>
              <a:t>process aimed at encouraging people to want to be healthy , to know how to stay healthy ,to do what they can individually and collectively to maintain health, and to seek help when needed ”.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4" y="535767"/>
            <a:ext cx="8229600" cy="70602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Aim and objectives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71472" y="1607337"/>
            <a:ext cx="8229600" cy="326828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0000CC"/>
                </a:solidFill>
              </a:rPr>
              <a:t>To encourage people to adopt and sustain health, promoting life style and practices. </a:t>
            </a:r>
          </a:p>
          <a:p>
            <a:pPr lvl="0"/>
            <a:r>
              <a:rPr>
                <a:solidFill>
                  <a:srgbClr val="0000CC"/>
                </a:solidFill>
              </a:rPr>
              <a:t>To promote the proper use of health services available to them. </a:t>
            </a:r>
          </a:p>
          <a:p>
            <a:pPr lvl="0"/>
            <a:r>
              <a:rPr>
                <a:solidFill>
                  <a:srgbClr val="0000CC"/>
                </a:solidFill>
              </a:rPr>
              <a:t> To arouse interest , provide new knowledge , improve skills and change attitudes in making rational decisions to solve their own problems. </a:t>
            </a:r>
          </a:p>
          <a:p>
            <a:pPr lvl="0"/>
            <a:r>
              <a:rPr>
                <a:solidFill>
                  <a:srgbClr val="0000CC"/>
                </a:solidFill>
              </a:rPr>
              <a:t> To stimulate individual and community self – reliance and participation to achieve health development.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Approach To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1714494"/>
            <a:ext cx="8229600" cy="294681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Regulatory approach (managed prevention).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Service approach.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Health education approach.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Primary health care approach.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        - Health education versus propaganda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Contents Of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500181"/>
            <a:ext cx="8229600" cy="310755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Human biology.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Nutrition.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Hygiene.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Family health.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Disease prevention and control.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Mental health.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Prevention of accidents.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Use of health services.,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857238"/>
            <a:ext cx="8229600" cy="85725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Principles of health education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035965"/>
            <a:ext cx="8229600" cy="13692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 </a:t>
            </a:r>
            <a:r>
              <a:rPr>
                <a:solidFill>
                  <a:srgbClr val="0000CC"/>
                </a:solidFill>
              </a:rPr>
              <a:t>Health education brings together the art and science of medicine, and the principles and practice of general education.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health education 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mtClean="0">
                <a:solidFill>
                  <a:srgbClr val="0000CC"/>
                </a:solidFill>
              </a:rPr>
              <a:t>Credibility </a:t>
            </a:r>
            <a:endParaRPr>
              <a:solidFill>
                <a:srgbClr val="0000CC"/>
              </a:solidFill>
            </a:endParaRP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Interest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 Participation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Motivation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</a:rPr>
              <a:t>Comprehensive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health education 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6. Reinforcement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7. Learning by doing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8.Known to unknown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9. Setting an example </a:t>
            </a:r>
          </a:p>
          <a:p>
            <a:pPr marL="514350" lvl="0" indent="-514350">
              <a:buNone/>
            </a:pPr>
            <a:r>
              <a:rPr>
                <a:solidFill>
                  <a:srgbClr val="0000CC"/>
                </a:solidFill>
              </a:rPr>
              <a:t>10.Good human relations 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11. Feedback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12. Leaders.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ultimate goal of all communication is to bring about to change in the desired direction of the person who receives the communications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b="1"/>
              <a:t>THE COMMUNICATION PROCESS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821651"/>
            <a:ext cx="8229600" cy="272749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Sender (source).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Receiver (audience).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Message (content).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Channels (medium). </a:t>
            </a:r>
          </a:p>
          <a:p>
            <a:pPr marL="514350" lvl="0" indent="-514350">
              <a:buFont typeface="Calibri"/>
              <a:buAutoNum type="arabicPeriod"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Feedback (effect</a:t>
            </a:r>
            <a:r>
              <a:rPr/>
              <a:t>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1. Sender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714494"/>
            <a:ext cx="8229600" cy="24060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 objectives ,clearly defined. </a:t>
            </a:r>
          </a:p>
          <a:p>
            <a:pPr lvl="0"/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 audience : its interest and need. </a:t>
            </a:r>
          </a:p>
          <a:p>
            <a:pPr lvl="0"/>
            <a:r>
              <a:rPr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message. </a:t>
            </a:r>
          </a:p>
          <a:p>
            <a:pPr lvl="0"/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Channels of communication . </a:t>
            </a:r>
          </a:p>
          <a:p>
            <a:pPr lvl="0"/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 professional abilities and limitations.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2. Receiver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553758"/>
            <a:ext cx="8229600" cy="27810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endParaRPr/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All communication must have an audience, this may be a single person or a group of people.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The audience may be of two types: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1. Controlled.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2. Uncontrolled.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6" y="642924"/>
            <a:ext cx="8229600" cy="4745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b="1"/>
              <a:t>3. Message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28596" y="1178709"/>
            <a:ext cx="8229600" cy="369691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A message is the information </a:t>
            </a:r>
          </a:p>
          <a:p>
            <a:pPr lvl="0"/>
            <a:r>
              <a:rPr>
                <a:solidFill>
                  <a:srgbClr val="0000CC"/>
                </a:solidFill>
              </a:rPr>
              <a:t>The good message must be : </a:t>
            </a:r>
          </a:p>
          <a:p>
            <a:pPr lvl="1">
              <a:buNone/>
            </a:pPr>
            <a:r>
              <a:rPr>
                <a:solidFill>
                  <a:srgbClr val="0000CC"/>
                </a:solidFill>
              </a:rPr>
              <a:t>         - In line </a:t>
            </a:r>
            <a:r>
              <a:rPr smtClean="0">
                <a:solidFill>
                  <a:srgbClr val="0000CC"/>
                </a:solidFill>
              </a:rPr>
              <a:t>with </a:t>
            </a:r>
            <a:r>
              <a:rPr>
                <a:solidFill>
                  <a:srgbClr val="0000CC"/>
                </a:solidFill>
              </a:rPr>
              <a:t>the objectives. </a:t>
            </a:r>
          </a:p>
          <a:p>
            <a:pPr lvl="1">
              <a:buNone/>
            </a:pPr>
            <a:r>
              <a:rPr>
                <a:solidFill>
                  <a:srgbClr val="0000CC"/>
                </a:solidFill>
              </a:rPr>
              <a:t>         - Meaningful. </a:t>
            </a:r>
          </a:p>
          <a:p>
            <a:pPr lvl="1">
              <a:buNone/>
            </a:pPr>
            <a:r>
              <a:rPr>
                <a:solidFill>
                  <a:srgbClr val="0000CC"/>
                </a:solidFill>
              </a:rPr>
              <a:t>         - Based on felt need. </a:t>
            </a:r>
          </a:p>
          <a:p>
            <a:pPr lvl="1">
              <a:buNone/>
            </a:pPr>
            <a:r>
              <a:rPr>
                <a:solidFill>
                  <a:srgbClr val="0000CC"/>
                </a:solidFill>
              </a:rPr>
              <a:t>         - Clear and understandable. </a:t>
            </a:r>
          </a:p>
          <a:p>
            <a:pPr lvl="1">
              <a:buNone/>
            </a:pPr>
            <a:r>
              <a:rPr>
                <a:solidFill>
                  <a:srgbClr val="0000CC"/>
                </a:solidFill>
              </a:rPr>
              <a:t>         -  Specific and accurate. </a:t>
            </a:r>
            <a:endParaRPr lang="en-US" dirty="0" smtClean="0">
              <a:solidFill>
                <a:srgbClr val="0000CC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IN" dirty="0" smtClean="0">
                <a:solidFill>
                  <a:srgbClr val="0000CC"/>
                </a:solidFill>
              </a:rPr>
              <a:t>        - Timely and adequate.  </a:t>
            </a:r>
          </a:p>
          <a:p>
            <a:pPr lvl="1">
              <a:buNone/>
            </a:pPr>
            <a:r>
              <a:rPr lang="en-IN" dirty="0" smtClean="0">
                <a:solidFill>
                  <a:srgbClr val="0000CC"/>
                </a:solidFill>
              </a:rPr>
              <a:t>         -  Fitting the audience. </a:t>
            </a:r>
          </a:p>
          <a:p>
            <a:pPr lvl="1">
              <a:buNone/>
            </a:pPr>
            <a:r>
              <a:rPr lang="en-IN" dirty="0" smtClean="0">
                <a:solidFill>
                  <a:srgbClr val="0000CC"/>
                </a:solidFill>
              </a:rPr>
              <a:t>         -  Interesting.</a:t>
            </a:r>
            <a:endParaRPr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4. Channels of communication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1928808"/>
            <a:ext cx="8229600" cy="256676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Media systems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1. Interpersonal communication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2. Mass media </a:t>
            </a:r>
          </a:p>
          <a:p>
            <a:pPr lvl="0">
              <a:buNone/>
            </a:pPr>
            <a:r>
              <a:rPr>
                <a:solidFill>
                  <a:srgbClr val="0000CC"/>
                </a:solidFill>
              </a:rPr>
              <a:t>          3. Traditional or folk media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/>
              <a:t>5. Feedback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       </a:t>
            </a:r>
          </a:p>
          <a:p>
            <a:r>
              <a:rPr>
                <a:solidFill>
                  <a:srgbClr val="0000CC"/>
                </a:solidFill>
              </a:rPr>
              <a:t> </a:t>
            </a:r>
            <a:r>
              <a:rPr smtClean="0">
                <a:solidFill>
                  <a:srgbClr val="0000CC"/>
                </a:solidFill>
              </a:rPr>
              <a:t>It’s </a:t>
            </a:r>
            <a:r>
              <a:rPr>
                <a:solidFill>
                  <a:srgbClr val="0000CC"/>
                </a:solidFill>
              </a:rPr>
              <a:t>the flow of information from the audience. 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smtClean="0">
                <a:solidFill>
                  <a:srgbClr val="0000CC"/>
                </a:solidFill>
              </a:rPr>
              <a:t>It’s </a:t>
            </a:r>
            <a:r>
              <a:rPr>
                <a:solidFill>
                  <a:srgbClr val="0000CC"/>
                </a:solidFill>
              </a:rPr>
              <a:t>the reaction of the audience to the message.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Microsoft Office PowerPoint</Application>
  <PresentationFormat>On-screen Show (16:9)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COMMUNICATION FOR HEALTH EDUCATION </vt:lpstr>
      <vt:lpstr>Slide 2</vt:lpstr>
      <vt:lpstr>Goal</vt:lpstr>
      <vt:lpstr>THE COMMUNICATION PROCESS </vt:lpstr>
      <vt:lpstr>1. Sender </vt:lpstr>
      <vt:lpstr>2. Receiver </vt:lpstr>
      <vt:lpstr>3. Message </vt:lpstr>
      <vt:lpstr>4. Channels of communication </vt:lpstr>
      <vt:lpstr>5. Feedback </vt:lpstr>
      <vt:lpstr>TYPES OF COMMUNICATION </vt:lpstr>
      <vt:lpstr>TYPES OF COMMUNICATION </vt:lpstr>
      <vt:lpstr>Slide 12</vt:lpstr>
      <vt:lpstr>Slide 13</vt:lpstr>
      <vt:lpstr>BARRIERS OF COMMUNICATION </vt:lpstr>
      <vt:lpstr>HEALTH COMMUNICATION </vt:lpstr>
      <vt:lpstr>Functions of Health Communication</vt:lpstr>
      <vt:lpstr>3.Motivation :  </vt:lpstr>
      <vt:lpstr>4. Persuasion :  </vt:lpstr>
      <vt:lpstr>5.Counselling :  </vt:lpstr>
      <vt:lpstr>Slide 20</vt:lpstr>
      <vt:lpstr>Slide 21</vt:lpstr>
      <vt:lpstr>HEALTH EDUCATION </vt:lpstr>
      <vt:lpstr>Aim and objectives </vt:lpstr>
      <vt:lpstr>Approach To Health Education </vt:lpstr>
      <vt:lpstr>Contents Of Health Education </vt:lpstr>
      <vt:lpstr>Principles of health education </vt:lpstr>
      <vt:lpstr>Principles of health education </vt:lpstr>
      <vt:lpstr>Principles of health education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2023-05-16T08:43:02Z</dcterms:modified>
</cp:coreProperties>
</file>